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338" r:id="rId2"/>
    <p:sldId id="592" r:id="rId3"/>
    <p:sldId id="598" r:id="rId4"/>
    <p:sldId id="597" r:id="rId5"/>
    <p:sldId id="600" r:id="rId6"/>
    <p:sldId id="601" r:id="rId7"/>
    <p:sldId id="602" r:id="rId8"/>
    <p:sldId id="599" r:id="rId9"/>
    <p:sldId id="582" r:id="rId10"/>
    <p:sldId id="586" r:id="rId11"/>
    <p:sldId id="576" r:id="rId12"/>
    <p:sldId id="604" r:id="rId13"/>
    <p:sldId id="575" r:id="rId14"/>
    <p:sldId id="609" r:id="rId15"/>
    <p:sldId id="591" r:id="rId16"/>
    <p:sldId id="595" r:id="rId17"/>
    <p:sldId id="574" r:id="rId18"/>
    <p:sldId id="607" r:id="rId19"/>
    <p:sldId id="611" r:id="rId20"/>
    <p:sldId id="608" r:id="rId21"/>
    <p:sldId id="550" r:id="rId22"/>
    <p:sldId id="60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  <p14:sldId id="602"/>
            <p14:sldId id="599"/>
          </p14:sldIdLst>
        </p14:section>
        <p14:section name="Sección 3: Visual" id="{5E78D77C-00D7-4265-B8EF-E04AFE49DF6D}">
          <p14:sldIdLst>
            <p14:sldId id="582"/>
            <p14:sldId id="586"/>
            <p14:sldId id="576"/>
          </p14:sldIdLst>
        </p14:section>
        <p14:section name="Sección 4: Diseño General" id="{8C090CCA-AAF5-4427-8AD2-B27BBE47752A}">
          <p14:sldIdLst>
            <p14:sldId id="604"/>
            <p14:sldId id="575"/>
            <p14:sldId id="609"/>
            <p14:sldId id="591"/>
            <p14:sldId id="595"/>
            <p14:sldId id="574"/>
            <p14:sldId id="607"/>
          </p14:sldIdLst>
        </p14:section>
        <p14:section name="Sección 5: Codigo" id="{3E703325-6EE3-493A-B56C-827FAEF2FC81}">
          <p14:sldIdLst>
            <p14:sldId id="611"/>
            <p14:sldId id="608"/>
            <p14:sldId id="550"/>
            <p14:sldId id="603"/>
          </p14:sldIdLst>
        </p14:section>
      </p14:sectionLst>
    </p:ext>
    <p:ext uri="{EFAFB233-063F-42B5-8137-9DF3F51BA10A}">
      <p15:sldGuideLst xmlns:p15="http://schemas.microsoft.com/office/powerpoint/2012/main">
        <p15:guide id="1" pos="2434" userDrawn="1">
          <p15:clr>
            <a:srgbClr val="A4A3A4"/>
          </p15:clr>
        </p15:guide>
        <p15:guide id="2" orient="horz" pos="261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96" y="120"/>
      </p:cViewPr>
      <p:guideLst>
        <p:guide pos="2434"/>
        <p:guide orient="horz" pos="26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1879134"/>
            <a:ext cx="12205984" cy="3131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MVDO 3D</a:t>
            </a:r>
          </a:p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GUÍA VISUAL</a:t>
            </a:r>
          </a:p>
        </p:txBody>
      </p:sp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>
                <a:latin typeface="Cascadia Code" panose="020B0609020000020004" pitchFamily="49" charset="0"/>
                <a:cs typeface="Cascadia Code" panose="020B0609020000020004" pitchFamily="49" charset="0"/>
              </a:rPr>
              <a:t>Cajas</a:t>
            </a:r>
            <a:endParaRPr lang="es-ES" sz="7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20766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DD9FFC-3D86-4099-8D59-C001B204E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2" y="3348720"/>
            <a:ext cx="4188903" cy="31416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A02D33-01AA-45B2-80B0-A4158F029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89" y="3348719"/>
            <a:ext cx="3144822" cy="31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47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114421-49A0-4267-8599-92B71D2340CF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Modos: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1 – Mundo semi abierto.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2 – Nivel linear.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3 – Carreras.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4 – </a:t>
            </a: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Taxy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5 – Dance </a:t>
            </a:r>
            <a:r>
              <a:rPr lang="es-MX" sz="1200" dirty="0" err="1">
                <a:solidFill>
                  <a:schemeClr val="tx1"/>
                </a:solidFill>
              </a:rPr>
              <a:t>Dance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Revolution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Script Map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Mapa de la funcionalidad entre scripts.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205" name="Conector: angular 204">
            <a:extLst>
              <a:ext uri="{FF2B5EF4-FFF2-40B4-BE49-F238E27FC236}">
                <a16:creationId xmlns:a16="http://schemas.microsoft.com/office/drawing/2014/main" id="{E0922DA4-3FB8-4EE8-BFC0-BEDF7795D131}"/>
              </a:ext>
            </a:extLst>
          </p:cNvPr>
          <p:cNvCxnSpPr>
            <a:cxnSpLocks/>
            <a:stCxn id="139" idx="3"/>
            <a:endCxn id="19" idx="2"/>
          </p:cNvCxnSpPr>
          <p:nvPr/>
        </p:nvCxnSpPr>
        <p:spPr>
          <a:xfrm flipH="1">
            <a:off x="3580320" y="4947203"/>
            <a:ext cx="4384307" cy="1261138"/>
          </a:xfrm>
          <a:prstGeom prst="bentConnector4">
            <a:avLst>
              <a:gd name="adj1" fmla="val -5214"/>
              <a:gd name="adj2" fmla="val 12411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r 208">
            <a:extLst>
              <a:ext uri="{FF2B5EF4-FFF2-40B4-BE49-F238E27FC236}">
                <a16:creationId xmlns:a16="http://schemas.microsoft.com/office/drawing/2014/main" id="{BA4B5C92-D417-44D7-B0A8-7F7D0D83A226}"/>
              </a:ext>
            </a:extLst>
          </p:cNvPr>
          <p:cNvCxnSpPr>
            <a:cxnSpLocks/>
            <a:stCxn id="139" idx="3"/>
            <a:endCxn id="53" idx="2"/>
          </p:cNvCxnSpPr>
          <p:nvPr/>
        </p:nvCxnSpPr>
        <p:spPr>
          <a:xfrm flipH="1">
            <a:off x="711414" y="4947203"/>
            <a:ext cx="7253213" cy="535756"/>
          </a:xfrm>
          <a:prstGeom prst="bentConnector4">
            <a:avLst>
              <a:gd name="adj1" fmla="val -3152"/>
              <a:gd name="adj2" fmla="val 29378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B95F0D8D-2414-4CB3-9A58-0B0A84E46C2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120319" y="5487203"/>
            <a:ext cx="3304308" cy="392345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r 180">
            <a:extLst>
              <a:ext uri="{FF2B5EF4-FFF2-40B4-BE49-F238E27FC236}">
                <a16:creationId xmlns:a16="http://schemas.microsoft.com/office/drawing/2014/main" id="{5D88F58B-5D6A-417E-A506-7AA230413A51}"/>
              </a:ext>
            </a:extLst>
          </p:cNvPr>
          <p:cNvCxnSpPr>
            <a:cxnSpLocks/>
            <a:stCxn id="19" idx="3"/>
            <a:endCxn id="138" idx="1"/>
          </p:cNvCxnSpPr>
          <p:nvPr/>
        </p:nvCxnSpPr>
        <p:spPr>
          <a:xfrm flipV="1">
            <a:off x="4120320" y="3327641"/>
            <a:ext cx="2764308" cy="2340700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C84421AC-BDDF-4557-8691-B69C641B436E}"/>
              </a:ext>
            </a:extLst>
          </p:cNvPr>
          <p:cNvCxnSpPr>
            <a:cxnSpLocks/>
            <a:stCxn id="27" idx="3"/>
            <a:endCxn id="138" idx="1"/>
          </p:cNvCxnSpPr>
          <p:nvPr/>
        </p:nvCxnSpPr>
        <p:spPr>
          <a:xfrm>
            <a:off x="4120320" y="2651568"/>
            <a:ext cx="2764308" cy="676073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: angular 187">
            <a:extLst>
              <a:ext uri="{FF2B5EF4-FFF2-40B4-BE49-F238E27FC236}">
                <a16:creationId xmlns:a16="http://schemas.microsoft.com/office/drawing/2014/main" id="{7C555CFB-FF8A-49D2-A403-3E04A582B62C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 flipV="1">
            <a:off x="5184642" y="3327641"/>
            <a:ext cx="1699986" cy="8683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CCBE35CB-A9B1-403B-84F0-4D8C88D4E962}"/>
              </a:ext>
            </a:extLst>
          </p:cNvPr>
          <p:cNvCxnSpPr>
            <a:cxnSpLocks/>
            <a:stCxn id="53" idx="3"/>
            <a:endCxn id="19" idx="1"/>
          </p:cNvCxnSpPr>
          <p:nvPr/>
        </p:nvCxnSpPr>
        <p:spPr>
          <a:xfrm>
            <a:off x="1251414" y="4942959"/>
            <a:ext cx="1788906" cy="72538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FCBE8E3-378F-4032-8FF0-15F7633AA135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>
            <a:off x="1251414" y="3329679"/>
            <a:ext cx="1788906" cy="233866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880290CE-480F-47FD-8514-D08B5888896E}"/>
              </a:ext>
            </a:extLst>
          </p:cNvPr>
          <p:cNvCxnSpPr>
            <a:cxnSpLocks/>
            <a:stCxn id="37" idx="0"/>
            <a:endCxn id="27" idx="1"/>
          </p:cNvCxnSpPr>
          <p:nvPr/>
        </p:nvCxnSpPr>
        <p:spPr>
          <a:xfrm rot="5400000" flipH="1" flipV="1">
            <a:off x="1806812" y="1556171"/>
            <a:ext cx="138111" cy="232890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EE91B7A-1B29-4C55-96A2-C8DB536A4C88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V="1">
            <a:off x="3580320" y="3191568"/>
            <a:ext cx="0" cy="19367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FF4BB4DF-A7CD-4F04-96CD-37C03FE97B8B}"/>
              </a:ext>
            </a:extLst>
          </p:cNvPr>
          <p:cNvSpPr/>
          <p:nvPr/>
        </p:nvSpPr>
        <p:spPr>
          <a:xfrm>
            <a:off x="171414" y="2789679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1</a:t>
            </a:r>
            <a:r>
              <a:rPr lang="en-US" sz="1600" dirty="0">
                <a:solidFill>
                  <a:schemeClr val="tx1"/>
                </a:solidFill>
              </a:rPr>
              <a:t> Control Manager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C547C58-A4CB-4E5F-BBF0-402C40B89C49}"/>
              </a:ext>
            </a:extLst>
          </p:cNvPr>
          <p:cNvSpPr/>
          <p:nvPr/>
        </p:nvSpPr>
        <p:spPr>
          <a:xfrm>
            <a:off x="171414" y="4402959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2</a:t>
            </a:r>
            <a:r>
              <a:rPr lang="en-US" sz="1600" dirty="0">
                <a:solidFill>
                  <a:schemeClr val="tx1"/>
                </a:solidFill>
              </a:rPr>
              <a:t> State Manager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0B29E2-5712-47D4-82F8-56DEB96BEB11}"/>
              </a:ext>
            </a:extLst>
          </p:cNvPr>
          <p:cNvSpPr/>
          <p:nvPr/>
        </p:nvSpPr>
        <p:spPr>
          <a:xfrm>
            <a:off x="3040320" y="5128341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3</a:t>
            </a:r>
            <a:r>
              <a:rPr lang="en-US" sz="1600" dirty="0">
                <a:solidFill>
                  <a:schemeClr val="tx1"/>
                </a:solidFill>
              </a:rPr>
              <a:t> Action Manager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B3B32D3-42F0-4919-B844-1CF78EA11371}"/>
              </a:ext>
            </a:extLst>
          </p:cNvPr>
          <p:cNvSpPr/>
          <p:nvPr/>
        </p:nvSpPr>
        <p:spPr>
          <a:xfrm>
            <a:off x="3040320" y="211156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4 </a:t>
            </a:r>
            <a:r>
              <a:rPr lang="en-US" sz="1600" dirty="0">
                <a:solidFill>
                  <a:schemeClr val="tx1"/>
                </a:solidFill>
              </a:rPr>
              <a:t>Camera Manager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0B55045-6B83-4D99-9C2D-0BD654D6D01D}"/>
              </a:ext>
            </a:extLst>
          </p:cNvPr>
          <p:cNvSpPr txBox="1"/>
          <p:nvPr/>
        </p:nvSpPr>
        <p:spPr>
          <a:xfrm>
            <a:off x="1499902" y="2506575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9012767-50F1-4DFC-B906-B67D7F2E3CAE}"/>
              </a:ext>
            </a:extLst>
          </p:cNvPr>
          <p:cNvSpPr txBox="1"/>
          <p:nvPr/>
        </p:nvSpPr>
        <p:spPr>
          <a:xfrm>
            <a:off x="1446821" y="3197530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FC6BF9A-937E-48BB-80E2-60D24180752D}"/>
              </a:ext>
            </a:extLst>
          </p:cNvPr>
          <p:cNvSpPr txBox="1"/>
          <p:nvPr/>
        </p:nvSpPr>
        <p:spPr>
          <a:xfrm>
            <a:off x="1402130" y="4798040"/>
            <a:ext cx="60426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Estado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D9A63AE7-D303-460B-AE65-9F85FF9CDEC2}"/>
              </a:ext>
            </a:extLst>
          </p:cNvPr>
          <p:cNvSpPr txBox="1"/>
          <p:nvPr/>
        </p:nvSpPr>
        <p:spPr>
          <a:xfrm>
            <a:off x="3283969" y="4757546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77398F0E-3430-4A50-92A1-CF1E71E4720E}"/>
              </a:ext>
            </a:extLst>
          </p:cNvPr>
          <p:cNvSpPr/>
          <p:nvPr/>
        </p:nvSpPr>
        <p:spPr>
          <a:xfrm>
            <a:off x="6884628" y="2787641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6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Movement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36852DD8-550B-45D7-8284-BA0C6A788D8D}"/>
              </a:ext>
            </a:extLst>
          </p:cNvPr>
          <p:cNvSpPr/>
          <p:nvPr/>
        </p:nvSpPr>
        <p:spPr>
          <a:xfrm>
            <a:off x="6884627" y="4407203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Animation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10350F6-0B23-4A4E-8D44-8179A70BC7EF}"/>
              </a:ext>
            </a:extLst>
          </p:cNvPr>
          <p:cNvSpPr/>
          <p:nvPr/>
        </p:nvSpPr>
        <p:spPr>
          <a:xfrm>
            <a:off x="4104642" y="365599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5</a:t>
            </a:r>
            <a:r>
              <a:rPr lang="en-US" sz="1600" dirty="0">
                <a:solidFill>
                  <a:schemeClr val="tx1"/>
                </a:solidFill>
              </a:rPr>
              <a:t> Stat Manager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A7E964B-C535-495E-A95D-4DA6E8C8E61C}"/>
              </a:ext>
            </a:extLst>
          </p:cNvPr>
          <p:cNvSpPr txBox="1"/>
          <p:nvPr/>
        </p:nvSpPr>
        <p:spPr>
          <a:xfrm>
            <a:off x="4250656" y="2414087"/>
            <a:ext cx="99854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Dirección de </a:t>
            </a:r>
          </a:p>
          <a:p>
            <a:r>
              <a:rPr lang="es-MX" sz="1200" dirty="0"/>
              <a:t>Cámara</a:t>
            </a:r>
            <a:endParaRPr lang="en-US" sz="1200" dirty="0"/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BA97B2DD-E402-4A32-BAFA-11F173CE6FD7}"/>
              </a:ext>
            </a:extLst>
          </p:cNvPr>
          <p:cNvSpPr txBox="1"/>
          <p:nvPr/>
        </p:nvSpPr>
        <p:spPr>
          <a:xfrm>
            <a:off x="5291944" y="4065239"/>
            <a:ext cx="42825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Stat</a:t>
            </a:r>
            <a:endParaRPr lang="en-US" sz="1200" dirty="0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155CCACF-15C5-4490-97BC-B27C1414CF2D}"/>
              </a:ext>
            </a:extLst>
          </p:cNvPr>
          <p:cNvSpPr txBox="1"/>
          <p:nvPr/>
        </p:nvSpPr>
        <p:spPr>
          <a:xfrm>
            <a:off x="4250656" y="5639034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F5EC0FB4-8870-4472-BC0B-C35AFDBA02EA}"/>
              </a:ext>
            </a:extLst>
          </p:cNvPr>
          <p:cNvSpPr txBox="1"/>
          <p:nvPr/>
        </p:nvSpPr>
        <p:spPr>
          <a:xfrm>
            <a:off x="7896070" y="5639033"/>
            <a:ext cx="61112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Evento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358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Giro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Estados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767922"/>
          </a:xfrm>
          <a:prstGeom prst="roundRect">
            <a:avLst>
              <a:gd name="adj" fmla="val 58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State Manager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Se encarga de controlar el estado en el que se encuentra el personaje.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Hay dos tipos de estado, uno indica la disponibilidad del personaje, y el segundo indica el tipo de superficie en el que se encuentra.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E876FCD1-8C04-486D-86E2-3FA0532BF888}"/>
              </a:ext>
            </a:extLst>
          </p:cNvPr>
          <p:cNvSpPr/>
          <p:nvPr/>
        </p:nvSpPr>
        <p:spPr>
          <a:xfrm>
            <a:off x="171415" y="2056816"/>
            <a:ext cx="5924586" cy="2477084"/>
          </a:xfrm>
          <a:prstGeom prst="roundRect">
            <a:avLst>
              <a:gd name="adj" fmla="val 58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400" dirty="0">
                <a:solidFill>
                  <a:schemeClr val="tx1"/>
                </a:solidFill>
              </a:rPr>
              <a:t>Disponibilidad</a:t>
            </a:r>
            <a:endParaRPr lang="es-ES" sz="1200" dirty="0">
              <a:solidFill>
                <a:schemeClr val="tx1"/>
              </a:solidFill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i="1" dirty="0">
                <a:solidFill>
                  <a:schemeClr val="tx1"/>
                </a:solidFill>
              </a:rPr>
              <a:t>Pasivo</a:t>
            </a:r>
            <a:r>
              <a:rPr lang="es-ES" sz="1200" dirty="0">
                <a:solidFill>
                  <a:schemeClr val="tx1"/>
                </a:solidFill>
              </a:rPr>
              <a:t> – Se encuentra en este estado de base, al no presionar ningún input, puede ser cancelado por cualquier acción. (Idle, </a:t>
            </a:r>
            <a:r>
              <a:rPr lang="es-ES" sz="1200" dirty="0" err="1">
                <a:solidFill>
                  <a:schemeClr val="tx1"/>
                </a:solidFill>
              </a:rPr>
              <a:t>Fall</a:t>
            </a:r>
            <a:r>
              <a:rPr lang="es-ES" sz="1200" dirty="0">
                <a:solidFill>
                  <a:schemeClr val="tx1"/>
                </a:solidFill>
              </a:rPr>
              <a:t>, Idle-</a:t>
            </a:r>
            <a:r>
              <a:rPr lang="es-ES" sz="1200" dirty="0" err="1">
                <a:solidFill>
                  <a:schemeClr val="tx1"/>
                </a:solidFill>
              </a:rPr>
              <a:t>Swim</a:t>
            </a:r>
            <a:r>
              <a:rPr lang="es-ES" sz="1200" dirty="0">
                <a:solidFill>
                  <a:schemeClr val="tx1"/>
                </a:solidFill>
              </a:rPr>
              <a:t>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i="1" dirty="0">
                <a:solidFill>
                  <a:schemeClr val="tx1"/>
                </a:solidFill>
              </a:rPr>
              <a:t>Cancelable</a:t>
            </a:r>
            <a:r>
              <a:rPr lang="es-ES" sz="1200" dirty="0">
                <a:solidFill>
                  <a:schemeClr val="tx1"/>
                </a:solidFill>
              </a:rPr>
              <a:t> – Se encuentra en este estado al realizar acciones que a la vez pueden ser canceladas por el resto. (</a:t>
            </a:r>
            <a:r>
              <a:rPr lang="es-ES" sz="1200" dirty="0" err="1">
                <a:solidFill>
                  <a:schemeClr val="tx1"/>
                </a:solidFill>
              </a:rPr>
              <a:t>Walk</a:t>
            </a:r>
            <a:r>
              <a:rPr lang="es-ES" sz="1200" dirty="0">
                <a:solidFill>
                  <a:schemeClr val="tx1"/>
                </a:solidFill>
              </a:rPr>
              <a:t>, Run, Jump, </a:t>
            </a:r>
            <a:r>
              <a:rPr lang="es-ES" sz="1200" dirty="0" err="1">
                <a:solidFill>
                  <a:schemeClr val="tx1"/>
                </a:solidFill>
              </a:rPr>
              <a:t>Swim</a:t>
            </a:r>
            <a:r>
              <a:rPr lang="es-ES" sz="1200" dirty="0">
                <a:solidFill>
                  <a:schemeClr val="tx1"/>
                </a:solidFill>
              </a:rPr>
              <a:t>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i="1" dirty="0">
                <a:solidFill>
                  <a:schemeClr val="tx1"/>
                </a:solidFill>
              </a:rPr>
              <a:t>No-Cancelable</a:t>
            </a:r>
            <a:r>
              <a:rPr lang="es-ES" sz="1200" dirty="0">
                <a:solidFill>
                  <a:schemeClr val="tx1"/>
                </a:solidFill>
              </a:rPr>
              <a:t> – Se encuentra en este estado al realizar acciones que no pueden ser canceladas. (Punch, Spin, </a:t>
            </a:r>
            <a:r>
              <a:rPr lang="es-ES" sz="1200" dirty="0" err="1">
                <a:solidFill>
                  <a:schemeClr val="tx1"/>
                </a:solidFill>
              </a:rPr>
              <a:t>Others</a:t>
            </a:r>
            <a:r>
              <a:rPr lang="es-ES" sz="1200" dirty="0">
                <a:solidFill>
                  <a:schemeClr val="tx1"/>
                </a:solidFill>
              </a:rPr>
              <a:t>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  <a:p>
            <a:pPr algn="just"/>
            <a:r>
              <a:rPr lang="es-ES" sz="1400" dirty="0">
                <a:solidFill>
                  <a:schemeClr val="tx1"/>
                </a:solidFill>
              </a:rPr>
              <a:t>Superficie</a:t>
            </a:r>
            <a:endParaRPr lang="es-ES" sz="1200" dirty="0">
              <a:solidFill>
                <a:schemeClr val="tx1"/>
              </a:solidFill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En Tierra 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En Aire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En Agua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408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7045B13-EE48-48DC-89B6-257A22AB949A}"/>
              </a:ext>
            </a:extLst>
          </p:cNvPr>
          <p:cNvSpPr/>
          <p:nvPr/>
        </p:nvSpPr>
        <p:spPr>
          <a:xfrm>
            <a:off x="6265433" y="3730005"/>
            <a:ext cx="3892571" cy="972805"/>
          </a:xfrm>
          <a:prstGeom prst="roundRect">
            <a:avLst>
              <a:gd name="adj" fmla="val 10012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Actions that can be canceled by other actions and require an input.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Example: Walk, Jump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B8A6D0FE-6716-40B8-A585-B7E45D016359}"/>
              </a:ext>
            </a:extLst>
          </p:cNvPr>
          <p:cNvSpPr/>
          <p:nvPr/>
        </p:nvSpPr>
        <p:spPr>
          <a:xfrm>
            <a:off x="6265433" y="4852068"/>
            <a:ext cx="3892571" cy="936269"/>
          </a:xfrm>
          <a:prstGeom prst="roundRect">
            <a:avLst>
              <a:gd name="adj" fmla="val 10012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Actions that can be canceled under certain circumstances.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Example: Attacks, Strings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F9E0FF19-5CB0-4D67-9F10-CC939F0F968C}"/>
              </a:ext>
            </a:extLst>
          </p:cNvPr>
          <p:cNvSpPr/>
          <p:nvPr/>
        </p:nvSpPr>
        <p:spPr>
          <a:xfrm>
            <a:off x="6265433" y="5962557"/>
            <a:ext cx="3892571" cy="655824"/>
          </a:xfrm>
          <a:prstGeom prst="roundRect">
            <a:avLst>
              <a:gd name="adj" fmla="val 10012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Actions that cannot be canceled.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Example: Attacks, Special Attacks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2A1B4A88-E710-4A40-AAC5-290D3283283F}"/>
              </a:ext>
            </a:extLst>
          </p:cNvPr>
          <p:cNvSpPr/>
          <p:nvPr/>
        </p:nvSpPr>
        <p:spPr>
          <a:xfrm>
            <a:off x="3854660" y="4332018"/>
            <a:ext cx="1800000" cy="3931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Cancelable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1B62F4C-4094-4AF9-BD21-9DAC50BF3EA3}"/>
              </a:ext>
            </a:extLst>
          </p:cNvPr>
          <p:cNvSpPr/>
          <p:nvPr/>
        </p:nvSpPr>
        <p:spPr>
          <a:xfrm>
            <a:off x="3854660" y="4793460"/>
            <a:ext cx="1800000" cy="3931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Semi-Cancelable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B8A4B1B8-3FC9-4AB7-9BC7-B1E0519A06B3}"/>
              </a:ext>
            </a:extLst>
          </p:cNvPr>
          <p:cNvSpPr/>
          <p:nvPr/>
        </p:nvSpPr>
        <p:spPr>
          <a:xfrm>
            <a:off x="3851204" y="5254902"/>
            <a:ext cx="1800000" cy="3931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Non-cancellable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2DAB4624-E29F-49BD-B01F-3024D9945BE0}"/>
              </a:ext>
            </a:extLst>
          </p:cNvPr>
          <p:cNvSpPr/>
          <p:nvPr/>
        </p:nvSpPr>
        <p:spPr>
          <a:xfrm>
            <a:off x="3851204" y="3870576"/>
            <a:ext cx="1800000" cy="3931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Passive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A55C1431-20AB-4FBE-BC68-5A7566419727}"/>
              </a:ext>
            </a:extLst>
          </p:cNvPr>
          <p:cNvSpPr/>
          <p:nvPr/>
        </p:nvSpPr>
        <p:spPr>
          <a:xfrm>
            <a:off x="6265434" y="2505220"/>
            <a:ext cx="3892571" cy="972805"/>
          </a:xfrm>
          <a:prstGeom prst="roundRect">
            <a:avLst>
              <a:gd name="adj" fmla="val 10012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Actions that can be canceled by any other actions and do not require input.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Example: Idle, Fall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" name="Rectángulo 117">
            <a:extLst>
              <a:ext uri="{FF2B5EF4-FFF2-40B4-BE49-F238E27FC236}">
                <a16:creationId xmlns:a16="http://schemas.microsoft.com/office/drawing/2014/main" id="{ABE59F7C-46CB-4DBC-B4B8-EA33D027F6A4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/>
              <a:t>STATE MANAGER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9C4782D6-6E7D-47FE-AC92-46BD2E32A5C9}"/>
              </a:ext>
            </a:extLst>
          </p:cNvPr>
          <p:cNvSpPr/>
          <p:nvPr/>
        </p:nvSpPr>
        <p:spPr>
          <a:xfrm>
            <a:off x="217715" y="333797"/>
            <a:ext cx="452846" cy="4528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6869B539-59F8-4BE8-AD28-575784CEDC7E}"/>
              </a:ext>
            </a:extLst>
          </p:cNvPr>
          <p:cNvSpPr/>
          <p:nvPr/>
        </p:nvSpPr>
        <p:spPr>
          <a:xfrm>
            <a:off x="143243" y="1210924"/>
            <a:ext cx="2541234" cy="407523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Script 02 State Manager</a:t>
            </a:r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1F089F64-E764-46E5-9463-4AAECEED3EE5}"/>
              </a:ext>
            </a:extLst>
          </p:cNvPr>
          <p:cNvCxnSpPr>
            <a:cxnSpLocks/>
            <a:endCxn id="95" idx="1"/>
          </p:cNvCxnSpPr>
          <p:nvPr/>
        </p:nvCxnSpPr>
        <p:spPr>
          <a:xfrm rot="16200000" flipH="1">
            <a:off x="-941396" y="3144913"/>
            <a:ext cx="2853198" cy="370716"/>
          </a:xfrm>
          <a:prstGeom prst="bentConnector2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3479D8B-FC10-403F-8ABC-C72A88B7B878}"/>
              </a:ext>
            </a:extLst>
          </p:cNvPr>
          <p:cNvSpPr/>
          <p:nvPr/>
        </p:nvSpPr>
        <p:spPr>
          <a:xfrm>
            <a:off x="3854660" y="1563507"/>
            <a:ext cx="1800000" cy="39314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Grounded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E0DB67F7-953F-40CA-B9B5-83A555B7B6DD}"/>
              </a:ext>
            </a:extLst>
          </p:cNvPr>
          <p:cNvSpPr/>
          <p:nvPr/>
        </p:nvSpPr>
        <p:spPr>
          <a:xfrm>
            <a:off x="3854660" y="2024949"/>
            <a:ext cx="1800000" cy="39314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Airborn</a:t>
            </a:r>
            <a:endParaRPr lang="es-UY" dirty="0">
              <a:solidFill>
                <a:schemeClr val="tx1"/>
              </a:solidFill>
            </a:endParaRPr>
          </a:p>
        </p:txBody>
      </p:sp>
      <p:cxnSp>
        <p:nvCxnSpPr>
          <p:cNvPr id="106" name="Conector: angular 105">
            <a:extLst>
              <a:ext uri="{FF2B5EF4-FFF2-40B4-BE49-F238E27FC236}">
                <a16:creationId xmlns:a16="http://schemas.microsoft.com/office/drawing/2014/main" id="{A327B0E3-89B6-4CDF-8E0C-DCD74A31C9EF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298094" y="1620198"/>
            <a:ext cx="362174" cy="358670"/>
          </a:xfrm>
          <a:prstGeom prst="bentConnector2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84B20839-7FA4-45F0-A644-1C39BEDD89C4}"/>
              </a:ext>
            </a:extLst>
          </p:cNvPr>
          <p:cNvSpPr/>
          <p:nvPr/>
        </p:nvSpPr>
        <p:spPr>
          <a:xfrm>
            <a:off x="658516" y="1776858"/>
            <a:ext cx="2312930" cy="40752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Ground Check</a:t>
            </a:r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2D158FC1-9523-45B9-84A9-235F3A839283}"/>
              </a:ext>
            </a:extLst>
          </p:cNvPr>
          <p:cNvSpPr/>
          <p:nvPr/>
        </p:nvSpPr>
        <p:spPr>
          <a:xfrm>
            <a:off x="670561" y="4553108"/>
            <a:ext cx="2312930" cy="40752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State</a:t>
            </a:r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6E274304-A46B-4425-83BE-980577DD7D99}"/>
              </a:ext>
            </a:extLst>
          </p:cNvPr>
          <p:cNvCxnSpPr>
            <a:cxnSpLocks/>
            <a:stCxn id="46" idx="3"/>
            <a:endCxn id="55" idx="1"/>
          </p:cNvCxnSpPr>
          <p:nvPr/>
        </p:nvCxnSpPr>
        <p:spPr>
          <a:xfrm flipV="1">
            <a:off x="2971446" y="1760080"/>
            <a:ext cx="883214" cy="22054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FAC9B67E-37E4-44A1-82B7-1DE7E89182B0}"/>
              </a:ext>
            </a:extLst>
          </p:cNvPr>
          <p:cNvCxnSpPr>
            <a:cxnSpLocks/>
            <a:stCxn id="46" idx="3"/>
            <a:endCxn id="56" idx="1"/>
          </p:cNvCxnSpPr>
          <p:nvPr/>
        </p:nvCxnSpPr>
        <p:spPr>
          <a:xfrm>
            <a:off x="2971446" y="1980620"/>
            <a:ext cx="883214" cy="24090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E1D1AF9F-8369-46C4-9B7F-4CE7F2C822A6}"/>
              </a:ext>
            </a:extLst>
          </p:cNvPr>
          <p:cNvCxnSpPr>
            <a:cxnSpLocks/>
            <a:stCxn id="95" idx="3"/>
            <a:endCxn id="58" idx="1"/>
          </p:cNvCxnSpPr>
          <p:nvPr/>
        </p:nvCxnSpPr>
        <p:spPr>
          <a:xfrm flipV="1">
            <a:off x="2983491" y="4067149"/>
            <a:ext cx="867713" cy="689721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r 60">
            <a:extLst>
              <a:ext uri="{FF2B5EF4-FFF2-40B4-BE49-F238E27FC236}">
                <a16:creationId xmlns:a16="http://schemas.microsoft.com/office/drawing/2014/main" id="{8ED93399-F84A-4482-BE13-034C40735D3E}"/>
              </a:ext>
            </a:extLst>
          </p:cNvPr>
          <p:cNvCxnSpPr>
            <a:cxnSpLocks/>
            <a:stCxn id="95" idx="3"/>
            <a:endCxn id="54" idx="1"/>
          </p:cNvCxnSpPr>
          <p:nvPr/>
        </p:nvCxnSpPr>
        <p:spPr>
          <a:xfrm>
            <a:off x="2983491" y="4756870"/>
            <a:ext cx="867713" cy="6946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00BC914A-59EF-496A-861C-B09A556A4703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 flipV="1">
            <a:off x="5651204" y="2991623"/>
            <a:ext cx="614230" cy="107552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208B79BC-364F-4CFD-A721-42B1829F9BBE}"/>
              </a:ext>
            </a:extLst>
          </p:cNvPr>
          <p:cNvCxnSpPr>
            <a:cxnSpLocks/>
            <a:stCxn id="54" idx="3"/>
            <a:endCxn id="51" idx="1"/>
          </p:cNvCxnSpPr>
          <p:nvPr/>
        </p:nvCxnSpPr>
        <p:spPr>
          <a:xfrm>
            <a:off x="5651204" y="5451475"/>
            <a:ext cx="614229" cy="83899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: angular 63">
            <a:extLst>
              <a:ext uri="{FF2B5EF4-FFF2-40B4-BE49-F238E27FC236}">
                <a16:creationId xmlns:a16="http://schemas.microsoft.com/office/drawing/2014/main" id="{9701E330-6669-4292-BEFF-A037E95EB4A9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>
            <a:off x="5654660" y="4990033"/>
            <a:ext cx="610773" cy="330170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0885FD6D-F43C-472F-ABD9-5670D1071179}"/>
              </a:ext>
            </a:extLst>
          </p:cNvPr>
          <p:cNvCxnSpPr>
            <a:cxnSpLocks/>
            <a:stCxn id="52" idx="3"/>
            <a:endCxn id="37" idx="1"/>
          </p:cNvCxnSpPr>
          <p:nvPr/>
        </p:nvCxnSpPr>
        <p:spPr>
          <a:xfrm flipV="1">
            <a:off x="5654660" y="4216408"/>
            <a:ext cx="610773" cy="31218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: angular 65">
            <a:extLst>
              <a:ext uri="{FF2B5EF4-FFF2-40B4-BE49-F238E27FC236}">
                <a16:creationId xmlns:a16="http://schemas.microsoft.com/office/drawing/2014/main" id="{61EBA79B-A5E2-420F-B261-E70205E09F31}"/>
              </a:ext>
            </a:extLst>
          </p:cNvPr>
          <p:cNvCxnSpPr>
            <a:cxnSpLocks/>
            <a:stCxn id="95" idx="3"/>
            <a:endCxn id="52" idx="1"/>
          </p:cNvCxnSpPr>
          <p:nvPr/>
        </p:nvCxnSpPr>
        <p:spPr>
          <a:xfrm flipV="1">
            <a:off x="2983491" y="4528591"/>
            <a:ext cx="871169" cy="228279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angular 66">
            <a:extLst>
              <a:ext uri="{FF2B5EF4-FFF2-40B4-BE49-F238E27FC236}">
                <a16:creationId xmlns:a16="http://schemas.microsoft.com/office/drawing/2014/main" id="{CE8F8D26-4B25-49DA-82C8-D49166CDCF4C}"/>
              </a:ext>
            </a:extLst>
          </p:cNvPr>
          <p:cNvCxnSpPr>
            <a:cxnSpLocks/>
            <a:stCxn id="95" idx="3"/>
            <a:endCxn id="53" idx="1"/>
          </p:cNvCxnSpPr>
          <p:nvPr/>
        </p:nvCxnSpPr>
        <p:spPr>
          <a:xfrm>
            <a:off x="2983491" y="4756870"/>
            <a:ext cx="871169" cy="23316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889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E59250-99B5-4222-9B17-126519DB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157" y="1834565"/>
            <a:ext cx="8953705" cy="3442021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CC5F5AE-89D8-4E75-BE9A-CBAF0C5BED22}"/>
              </a:ext>
            </a:extLst>
          </p:cNvPr>
          <p:cNvSpPr/>
          <p:nvPr/>
        </p:nvSpPr>
        <p:spPr>
          <a:xfrm>
            <a:off x="176138" y="1787922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Bools</a:t>
            </a:r>
          </a:p>
          <a:p>
            <a:pPr marL="171450" indent="-171450" algn="just">
              <a:buFontTx/>
              <a:buChar char="-"/>
            </a:pPr>
            <a:r>
              <a:rPr lang="es-MX" sz="1200" i="1" dirty="0">
                <a:solidFill>
                  <a:schemeClr val="tx1"/>
                </a:solidFill>
              </a:rPr>
              <a:t>1 </a:t>
            </a:r>
            <a:r>
              <a:rPr lang="es-MX" sz="1200" i="1" dirty="0" err="1">
                <a:solidFill>
                  <a:schemeClr val="tx1"/>
                </a:solidFill>
              </a:rPr>
              <a:t>CanMove</a:t>
            </a:r>
            <a:r>
              <a:rPr lang="es-MX" sz="1200" i="1" dirty="0">
                <a:solidFill>
                  <a:schemeClr val="tx1"/>
                </a:solidFill>
              </a:rPr>
              <a:t> </a:t>
            </a:r>
            <a:r>
              <a:rPr lang="es-MX" sz="1200" dirty="0">
                <a:solidFill>
                  <a:schemeClr val="tx1"/>
                </a:solidFill>
              </a:rPr>
              <a:t>– Verdadero si el jugador se puede mover.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–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IsRunning</a:t>
            </a:r>
            <a:r>
              <a:rPr lang="es-MX" sz="1200" dirty="0">
                <a:solidFill>
                  <a:schemeClr val="tx1"/>
                </a:solidFill>
              </a:rPr>
              <a:t> – Si el jugador esta corriendo.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4 </a:t>
            </a:r>
            <a:r>
              <a:rPr lang="es-MX" sz="1200" dirty="0" err="1">
                <a:solidFill>
                  <a:schemeClr val="tx1"/>
                </a:solidFill>
              </a:rPr>
              <a:t>IsCrouching</a:t>
            </a:r>
            <a:r>
              <a:rPr lang="es-MX" sz="1200" dirty="0">
                <a:solidFill>
                  <a:schemeClr val="tx1"/>
                </a:solidFill>
              </a:rPr>
              <a:t> – Si el jugador se esta agachado.</a:t>
            </a:r>
          </a:p>
          <a:p>
            <a:pPr marL="171450" indent="-171450" algn="just">
              <a:buFontTx/>
              <a:buChar char="-"/>
            </a:pPr>
            <a:endParaRPr lang="es-MX" sz="1200" dirty="0">
              <a:solidFill>
                <a:schemeClr val="tx1"/>
              </a:solidFill>
            </a:endParaRPr>
          </a:p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A8AE875-CD7C-470E-87D2-1DF7E2AD1FDC}"/>
              </a:ext>
            </a:extLst>
          </p:cNvPr>
          <p:cNvSpPr/>
          <p:nvPr/>
        </p:nvSpPr>
        <p:spPr>
          <a:xfrm>
            <a:off x="7560968" y="361378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15BBB18-E26A-483B-9000-DDF297802935}"/>
              </a:ext>
            </a:extLst>
          </p:cNvPr>
          <p:cNvSpPr/>
          <p:nvPr/>
        </p:nvSpPr>
        <p:spPr>
          <a:xfrm>
            <a:off x="7762593" y="3522965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1379A00-A6EB-4F34-AD55-B83EC0CDB566}"/>
              </a:ext>
            </a:extLst>
          </p:cNvPr>
          <p:cNvSpPr/>
          <p:nvPr/>
        </p:nvSpPr>
        <p:spPr>
          <a:xfrm>
            <a:off x="9185117" y="3792647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4566F82-BFB2-47FC-A293-301CA67B1FE0}"/>
              </a:ext>
            </a:extLst>
          </p:cNvPr>
          <p:cNvSpPr/>
          <p:nvPr/>
        </p:nvSpPr>
        <p:spPr>
          <a:xfrm>
            <a:off x="10323650" y="4487889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C49CDD-392E-495E-88F5-2205AFD0D1F3}"/>
              </a:ext>
            </a:extLst>
          </p:cNvPr>
          <p:cNvSpPr/>
          <p:nvPr/>
        </p:nvSpPr>
        <p:spPr>
          <a:xfrm>
            <a:off x="10233368" y="4379889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A0800C-8D9B-487C-8F2B-50138E124B11}"/>
              </a:ext>
            </a:extLst>
          </p:cNvPr>
          <p:cNvSpPr/>
          <p:nvPr/>
        </p:nvSpPr>
        <p:spPr>
          <a:xfrm>
            <a:off x="7222794" y="3846647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9236A02-9F9B-47E7-AC20-92199862B713}"/>
              </a:ext>
            </a:extLst>
          </p:cNvPr>
          <p:cNvSpPr/>
          <p:nvPr/>
        </p:nvSpPr>
        <p:spPr>
          <a:xfrm>
            <a:off x="9872926" y="4487889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0A4F76F-E698-4AD2-B33C-94517B5F4CF0}"/>
              </a:ext>
            </a:extLst>
          </p:cNvPr>
          <p:cNvSpPr/>
          <p:nvPr/>
        </p:nvSpPr>
        <p:spPr>
          <a:xfrm>
            <a:off x="9757347" y="4462021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6B107D2-10D1-4ADA-98A1-962800491B21}"/>
              </a:ext>
            </a:extLst>
          </p:cNvPr>
          <p:cNvSpPr/>
          <p:nvPr/>
        </p:nvSpPr>
        <p:spPr>
          <a:xfrm>
            <a:off x="6460794" y="3248433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27A4484-BE44-4DF2-BE98-3F68564F9043}"/>
              </a:ext>
            </a:extLst>
          </p:cNvPr>
          <p:cNvSpPr/>
          <p:nvPr/>
        </p:nvSpPr>
        <p:spPr>
          <a:xfrm>
            <a:off x="6352794" y="2972819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606BB26-4D62-4675-9590-FA434E3A902F}"/>
              </a:ext>
            </a:extLst>
          </p:cNvPr>
          <p:cNvSpPr/>
          <p:nvPr/>
        </p:nvSpPr>
        <p:spPr>
          <a:xfrm>
            <a:off x="7726587" y="2676733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8D8A34D-BDA3-4A41-9D3B-78C9B61560DB}"/>
              </a:ext>
            </a:extLst>
          </p:cNvPr>
          <p:cNvSpPr/>
          <p:nvPr/>
        </p:nvSpPr>
        <p:spPr>
          <a:xfrm>
            <a:off x="7582305" y="2674752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17EB8C9-09C8-4D39-B0B7-5DAD0D747066}"/>
              </a:ext>
            </a:extLst>
          </p:cNvPr>
          <p:cNvSpPr/>
          <p:nvPr/>
        </p:nvSpPr>
        <p:spPr>
          <a:xfrm>
            <a:off x="8639823" y="2525148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D8CC492-0FA8-4869-8BB9-3F37B374DCCD}"/>
              </a:ext>
            </a:extLst>
          </p:cNvPr>
          <p:cNvSpPr/>
          <p:nvPr/>
        </p:nvSpPr>
        <p:spPr>
          <a:xfrm>
            <a:off x="8766551" y="2525148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3D72DBA-85CD-4543-8FFA-E814520F4406}"/>
              </a:ext>
            </a:extLst>
          </p:cNvPr>
          <p:cNvSpPr/>
          <p:nvPr/>
        </p:nvSpPr>
        <p:spPr>
          <a:xfrm>
            <a:off x="9606824" y="2774363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13FB436-DF46-4F7B-A3E5-DE095A35BE5B}"/>
              </a:ext>
            </a:extLst>
          </p:cNvPr>
          <p:cNvSpPr/>
          <p:nvPr/>
        </p:nvSpPr>
        <p:spPr>
          <a:xfrm>
            <a:off x="9399683" y="2964449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43CA777-2786-4EF2-90E6-083CC1BA3C99}"/>
              </a:ext>
            </a:extLst>
          </p:cNvPr>
          <p:cNvSpPr/>
          <p:nvPr/>
        </p:nvSpPr>
        <p:spPr>
          <a:xfrm>
            <a:off x="9498824" y="2869406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A03AB49-9739-427F-B7CF-CF8EF59C0222}"/>
              </a:ext>
            </a:extLst>
          </p:cNvPr>
          <p:cNvSpPr/>
          <p:nvPr/>
        </p:nvSpPr>
        <p:spPr>
          <a:xfrm>
            <a:off x="9301053" y="3302433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7CE3661-D48B-4617-B4A8-9553121B6D62}"/>
              </a:ext>
            </a:extLst>
          </p:cNvPr>
          <p:cNvSpPr/>
          <p:nvPr/>
        </p:nvSpPr>
        <p:spPr>
          <a:xfrm>
            <a:off x="10576974" y="4487889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0994B03-27AA-45E4-864C-B5E2FED3186D}"/>
              </a:ext>
            </a:extLst>
          </p:cNvPr>
          <p:cNvSpPr/>
          <p:nvPr/>
        </p:nvSpPr>
        <p:spPr>
          <a:xfrm>
            <a:off x="9940781" y="2828222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672493B-9A0F-40F7-814D-858E712054F8}"/>
              </a:ext>
            </a:extLst>
          </p:cNvPr>
          <p:cNvSpPr/>
          <p:nvPr/>
        </p:nvSpPr>
        <p:spPr>
          <a:xfrm>
            <a:off x="10034926" y="3057602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1459F99-B70D-482E-9D6C-95442E5C9AF6}"/>
              </a:ext>
            </a:extLst>
          </p:cNvPr>
          <p:cNvSpPr/>
          <p:nvPr/>
        </p:nvSpPr>
        <p:spPr>
          <a:xfrm>
            <a:off x="9980926" y="2936222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129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5C2511E-6C68-4B86-AFFD-763A4548BCA0}"/>
              </a:ext>
            </a:extLst>
          </p:cNvPr>
          <p:cNvSpPr/>
          <p:nvPr/>
        </p:nvSpPr>
        <p:spPr>
          <a:xfrm>
            <a:off x="4533688" y="1806639"/>
            <a:ext cx="4074476" cy="3805598"/>
          </a:xfrm>
          <a:prstGeom prst="roundRect">
            <a:avLst>
              <a:gd name="adj" fmla="val 1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2005121-06FE-4E1C-862B-5EB6A4D9FBDA}"/>
              </a:ext>
            </a:extLst>
          </p:cNvPr>
          <p:cNvGrpSpPr/>
          <p:nvPr/>
        </p:nvGrpSpPr>
        <p:grpSpPr>
          <a:xfrm>
            <a:off x="4756636" y="1943995"/>
            <a:ext cx="3628578" cy="3530886"/>
            <a:chOff x="1505017" y="1594778"/>
            <a:chExt cx="3181044" cy="3181044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DD40C8CA-597F-4D22-9832-3D2510381757}"/>
                </a:ext>
              </a:extLst>
            </p:cNvPr>
            <p:cNvGrpSpPr/>
            <p:nvPr/>
          </p:nvGrpSpPr>
          <p:grpSpPr>
            <a:xfrm>
              <a:off x="1505017" y="1594778"/>
              <a:ext cx="3181044" cy="3181044"/>
              <a:chOff x="1505017" y="1594778"/>
              <a:chExt cx="3181044" cy="3181044"/>
            </a:xfrm>
          </p:grpSpPr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0C42F9A0-0B97-4BC1-9940-48BCC28EB702}"/>
                  </a:ext>
                </a:extLst>
              </p:cNvPr>
              <p:cNvGrpSpPr/>
              <p:nvPr/>
            </p:nvGrpSpPr>
            <p:grpSpPr>
              <a:xfrm rot="2700000">
                <a:off x="1643999" y="1733760"/>
                <a:ext cx="2903080" cy="2903080"/>
                <a:chOff x="1439302" y="2988749"/>
                <a:chExt cx="3181044" cy="3181044"/>
              </a:xfrm>
              <a:solidFill>
                <a:schemeClr val="accent6"/>
              </a:solidFill>
            </p:grpSpPr>
            <p:grpSp>
              <p:nvGrpSpPr>
                <p:cNvPr id="82" name="Grupo 81">
                  <a:extLst>
                    <a:ext uri="{FF2B5EF4-FFF2-40B4-BE49-F238E27FC236}">
                      <a16:creationId xmlns:a16="http://schemas.microsoft.com/office/drawing/2014/main" id="{2051424F-23F3-4C35-8B96-032F057698D8}"/>
                    </a:ext>
                  </a:extLst>
                </p:cNvPr>
                <p:cNvGrpSpPr/>
                <p:nvPr/>
              </p:nvGrpSpPr>
              <p:grpSpPr>
                <a:xfrm rot="5400000">
                  <a:off x="2714525" y="2986620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6" name="Flecha: hacia abajo 85">
                    <a:extLst>
                      <a:ext uri="{FF2B5EF4-FFF2-40B4-BE49-F238E27FC236}">
                        <a16:creationId xmlns:a16="http://schemas.microsoft.com/office/drawing/2014/main" id="{89BA131C-0070-4D2D-A7E5-D4E314399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7" name="Flecha: hacia abajo 86">
                    <a:extLst>
                      <a:ext uri="{FF2B5EF4-FFF2-40B4-BE49-F238E27FC236}">
                        <a16:creationId xmlns:a16="http://schemas.microsoft.com/office/drawing/2014/main" id="{77E916F6-C610-443F-9CF0-B52CFDB3EF8E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83" name="Grupo 82">
                  <a:extLst>
                    <a:ext uri="{FF2B5EF4-FFF2-40B4-BE49-F238E27FC236}">
                      <a16:creationId xmlns:a16="http://schemas.microsoft.com/office/drawing/2014/main" id="{2613C3BD-193D-4419-9832-6DD5376C437C}"/>
                    </a:ext>
                  </a:extLst>
                </p:cNvPr>
                <p:cNvGrpSpPr/>
                <p:nvPr/>
              </p:nvGrpSpPr>
              <p:grpSpPr>
                <a:xfrm>
                  <a:off x="2714525" y="2988749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4" name="Flecha: hacia abajo 83">
                    <a:extLst>
                      <a:ext uri="{FF2B5EF4-FFF2-40B4-BE49-F238E27FC236}">
                        <a16:creationId xmlns:a16="http://schemas.microsoft.com/office/drawing/2014/main" id="{C4364045-CCA5-4D1A-94C0-1282F191C287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5" name="Flecha: hacia abajo 84">
                    <a:extLst>
                      <a:ext uri="{FF2B5EF4-FFF2-40B4-BE49-F238E27FC236}">
                        <a16:creationId xmlns:a16="http://schemas.microsoft.com/office/drawing/2014/main" id="{BBD11D91-654F-4627-B12D-F411BCFE826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DD2B1E9-4A25-496B-AFE6-E837110FF417}"/>
                  </a:ext>
                </a:extLst>
              </p:cNvPr>
              <p:cNvGrpSpPr/>
              <p:nvPr/>
            </p:nvGrpSpPr>
            <p:grpSpPr>
              <a:xfrm rot="5400000">
                <a:off x="2780240" y="1592649"/>
                <a:ext cx="630598" cy="3181044"/>
                <a:chOff x="2562125" y="2836349"/>
                <a:chExt cx="630598" cy="3181044"/>
              </a:xfrm>
              <a:solidFill>
                <a:schemeClr val="accent1"/>
              </a:solidFill>
            </p:grpSpPr>
            <p:sp>
              <p:nvSpPr>
                <p:cNvPr id="80" name="Flecha: hacia abajo 79">
                  <a:extLst>
                    <a:ext uri="{FF2B5EF4-FFF2-40B4-BE49-F238E27FC236}">
                      <a16:creationId xmlns:a16="http://schemas.microsoft.com/office/drawing/2014/main" id="{C34ED7C4-B17E-4582-B3EE-2D74A895B9C2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1" name="Flecha: hacia abajo 80">
                  <a:extLst>
                    <a:ext uri="{FF2B5EF4-FFF2-40B4-BE49-F238E27FC236}">
                      <a16:creationId xmlns:a16="http://schemas.microsoft.com/office/drawing/2014/main" id="{28127B32-1991-4EB4-8570-FA2400248839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7D81FBEF-A0A0-4242-93AF-CE8B88E06445}"/>
                  </a:ext>
                </a:extLst>
              </p:cNvPr>
              <p:cNvGrpSpPr/>
              <p:nvPr/>
            </p:nvGrpSpPr>
            <p:grpSpPr>
              <a:xfrm>
                <a:off x="2780240" y="1594778"/>
                <a:ext cx="630598" cy="3181044"/>
                <a:chOff x="2562125" y="2836349"/>
                <a:chExt cx="630598" cy="3181044"/>
              </a:xfrm>
            </p:grpSpPr>
            <p:sp>
              <p:nvSpPr>
                <p:cNvPr id="70" name="Flecha: hacia abajo 69">
                  <a:extLst>
                    <a:ext uri="{FF2B5EF4-FFF2-40B4-BE49-F238E27FC236}">
                      <a16:creationId xmlns:a16="http://schemas.microsoft.com/office/drawing/2014/main" id="{DBE5498F-6434-405B-8949-59D8D3746994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" name="Flecha: hacia abajo 78">
                  <a:extLst>
                    <a:ext uri="{FF2B5EF4-FFF2-40B4-BE49-F238E27FC236}">
                      <a16:creationId xmlns:a16="http://schemas.microsoft.com/office/drawing/2014/main" id="{FAB1B79C-FA96-4D09-9E91-EBD391FB6A87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0304FA-437A-4089-8451-F9E8F143F530}"/>
                  </a:ext>
                </a:extLst>
              </p:cNvPr>
              <p:cNvSpPr/>
              <p:nvPr/>
            </p:nvSpPr>
            <p:spPr>
              <a:xfrm>
                <a:off x="2284323" y="2374084"/>
                <a:ext cx="1622432" cy="162243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191BCCA-577C-4B07-A432-AD29D0D3A050}"/>
                </a:ext>
              </a:extLst>
            </p:cNvPr>
            <p:cNvSpPr/>
            <p:nvPr/>
          </p:nvSpPr>
          <p:spPr>
            <a:xfrm>
              <a:off x="2591969" y="2684477"/>
              <a:ext cx="1001646" cy="1001646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02C88091-EBAE-4796-94F6-A2F68D8C4737}"/>
              </a:ext>
            </a:extLst>
          </p:cNvPr>
          <p:cNvSpPr/>
          <p:nvPr/>
        </p:nvSpPr>
        <p:spPr>
          <a:xfrm>
            <a:off x="6461141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8A1E30-2306-4469-AB50-24613114BBDB}"/>
              </a:ext>
            </a:extLst>
          </p:cNvPr>
          <p:cNvSpPr/>
          <p:nvPr/>
        </p:nvSpPr>
        <p:spPr>
          <a:xfrm>
            <a:off x="6456250" y="2863220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E557DD6-6840-4E41-9474-7DC5BDA6BF2E}"/>
              </a:ext>
            </a:extLst>
          </p:cNvPr>
          <p:cNvSpPr/>
          <p:nvPr/>
        </p:nvSpPr>
        <p:spPr>
          <a:xfrm>
            <a:off x="5500673" y="2647663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85B2E6-7F88-4179-9BE8-798F83754601}"/>
              </a:ext>
            </a:extLst>
          </p:cNvPr>
          <p:cNvSpPr/>
          <p:nvPr/>
        </p:nvSpPr>
        <p:spPr>
          <a:xfrm>
            <a:off x="4903827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8CAA48C-DBE3-4FFA-BBAC-03E9C92D13BF}"/>
              </a:ext>
            </a:extLst>
          </p:cNvPr>
          <p:cNvSpPr/>
          <p:nvPr/>
        </p:nvSpPr>
        <p:spPr>
          <a:xfrm>
            <a:off x="6464049" y="2113494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66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de la Interfaz: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Estética de juegos del 2000 – 2010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3A1DB0DE-A09B-4453-B178-2E09C2897D5D}"/>
              </a:ext>
            </a:extLst>
          </p:cNvPr>
          <p:cNvSpPr/>
          <p:nvPr/>
        </p:nvSpPr>
        <p:spPr>
          <a:xfrm>
            <a:off x="171416" y="2678161"/>
            <a:ext cx="4291528" cy="1541414"/>
          </a:xfrm>
          <a:prstGeom prst="roundRect">
            <a:avLst>
              <a:gd name="adj" fmla="val 14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575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14251</TotalTime>
  <Words>2239</Words>
  <Application>Microsoft Office PowerPoint</Application>
  <PresentationFormat>Panorámica</PresentationFormat>
  <Paragraphs>388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Cascadia Code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1654</cp:revision>
  <dcterms:created xsi:type="dcterms:W3CDTF">2021-12-29T00:04:17Z</dcterms:created>
  <dcterms:modified xsi:type="dcterms:W3CDTF">2024-09-18T11:48:28Z</dcterms:modified>
</cp:coreProperties>
</file>